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7" r:id="rId7"/>
    <p:sldId id="268" r:id="rId8"/>
    <p:sldId id="269" r:id="rId9"/>
    <p:sldId id="274" r:id="rId10"/>
    <p:sldId id="270" r:id="rId11"/>
    <p:sldId id="271" r:id="rId12"/>
    <p:sldId id="275" r:id="rId13"/>
    <p:sldId id="272" r:id="rId14"/>
    <p:sldId id="273" r:id="rId15"/>
    <p:sldId id="276" r:id="rId16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Noto Sans" panose="020B050204050402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PT Root UI" panose="020B0303020202020204" pitchFamily="3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424"/>
    <a:srgbClr val="CE3C3D"/>
    <a:srgbClr val="BD5455"/>
    <a:srgbClr val="248ACE"/>
    <a:srgbClr val="181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576" y="96"/>
      </p:cViewPr>
      <p:guideLst>
        <p:guide orient="horz" pos="81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7C9D-5113-4139-8084-8B5B14F925C4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D965-D437-4E37-BAFC-5D6E8C4DC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5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7C9D-5113-4139-8084-8B5B14F925C4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D965-D437-4E37-BAFC-5D6E8C4DC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50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7C9D-5113-4139-8084-8B5B14F925C4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D965-D437-4E37-BAFC-5D6E8C4DC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62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75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981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510" y="6040419"/>
            <a:ext cx="1983783" cy="457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43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291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066" y="6026325"/>
            <a:ext cx="1877227" cy="388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61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066" y="6026325"/>
            <a:ext cx="1877227" cy="38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3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066" y="6026325"/>
            <a:ext cx="1877227" cy="38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20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510" y="6040419"/>
            <a:ext cx="1983783" cy="45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98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7C9D-5113-4139-8084-8B5B14F925C4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D965-D437-4E37-BAFC-5D6E8C4DC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26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510" y="6040419"/>
            <a:ext cx="198378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4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7C9D-5113-4139-8084-8B5B14F925C4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D965-D437-4E37-BAFC-5D6E8C4DC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2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7C9D-5113-4139-8084-8B5B14F925C4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D965-D437-4E37-BAFC-5D6E8C4DC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08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7C9D-5113-4139-8084-8B5B14F925C4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D965-D437-4E37-BAFC-5D6E8C4DC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4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7C9D-5113-4139-8084-8B5B14F925C4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D965-D437-4E37-BAFC-5D6E8C4DC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6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7C9D-5113-4139-8084-8B5B14F925C4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D965-D437-4E37-BAFC-5D6E8C4DC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37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7C9D-5113-4139-8084-8B5B14F925C4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D965-D437-4E37-BAFC-5D6E8C4DC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7C9D-5113-4139-8084-8B5B14F925C4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D965-D437-4E37-BAFC-5D6E8C4DC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8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D7C9D-5113-4139-8084-8B5B14F925C4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1D965-D437-4E37-BAFC-5D6E8C4DC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61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223" y="2971800"/>
            <a:ext cx="396755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09DB4E89-E75C-441C-AAF9-7822E0895ED8}"/>
              </a:ext>
            </a:extLst>
          </p:cNvPr>
          <p:cNvCxnSpPr/>
          <p:nvPr/>
        </p:nvCxnSpPr>
        <p:spPr>
          <a:xfrm>
            <a:off x="6096000" y="1727200"/>
            <a:ext cx="0" cy="340360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D1D2A8D-3100-485F-890B-B47B13606516}"/>
              </a:ext>
            </a:extLst>
          </p:cNvPr>
          <p:cNvSpPr txBox="1"/>
          <p:nvPr/>
        </p:nvSpPr>
        <p:spPr>
          <a:xfrm>
            <a:off x="1895751" y="2444115"/>
            <a:ext cx="358053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Engagement </a:t>
            </a:r>
            <a:r>
              <a:rPr lang="en-US" b="1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Models for </a:t>
            </a:r>
            <a:r>
              <a:rPr lang="en-US" b="1" dirty="0" smtClean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Partners</a:t>
            </a:r>
          </a:p>
          <a:p>
            <a:pPr marL="285750" indent="-285750">
              <a:lnSpc>
                <a:spcPct val="200000"/>
              </a:lnSpc>
              <a:buClr>
                <a:srgbClr val="CE3C3D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Referral</a:t>
            </a:r>
          </a:p>
          <a:p>
            <a:pPr marL="285750" indent="-285750">
              <a:lnSpc>
                <a:spcPct val="150000"/>
              </a:lnSpc>
              <a:buClr>
                <a:srgbClr val="CE3C3D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Private ( White ) Label</a:t>
            </a:r>
          </a:p>
          <a:p>
            <a:pPr marL="285750" indent="-285750">
              <a:lnSpc>
                <a:spcPct val="150000"/>
              </a:lnSpc>
              <a:buClr>
                <a:srgbClr val="CE3C3D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Co-Branding</a:t>
            </a:r>
          </a:p>
          <a:p>
            <a:pPr marL="285750" indent="-285750">
              <a:lnSpc>
                <a:spcPct val="150000"/>
              </a:lnSpc>
              <a:buClr>
                <a:srgbClr val="CE3C3D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Joint Venture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D1D2A8D-3100-485F-890B-B47B13606516}"/>
              </a:ext>
            </a:extLst>
          </p:cNvPr>
          <p:cNvSpPr txBox="1"/>
          <p:nvPr/>
        </p:nvSpPr>
        <p:spPr>
          <a:xfrm>
            <a:off x="6715711" y="2444115"/>
            <a:ext cx="225179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Our Partners  </a:t>
            </a:r>
            <a:endParaRPr lang="en-US" b="1" dirty="0" smtClean="0">
              <a:solidFill>
                <a:srgbClr val="181818"/>
              </a:solidFill>
              <a:latin typeface="PT Root UI" panose="020B0303020202020204" pitchFamily="34" charset="0"/>
              <a:ea typeface="PT Root UI" panose="020B0303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CE3C3D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CPA Firms</a:t>
            </a:r>
          </a:p>
          <a:p>
            <a:pPr marL="285750" indent="-285750">
              <a:lnSpc>
                <a:spcPct val="150000"/>
              </a:lnSpc>
              <a:buClr>
                <a:srgbClr val="CE3C3D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Bookkeeping Firms</a:t>
            </a:r>
          </a:p>
          <a:p>
            <a:pPr marL="285750" indent="-285750">
              <a:lnSpc>
                <a:spcPct val="150000"/>
              </a:lnSpc>
              <a:buClr>
                <a:srgbClr val="CE3C3D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Consulting Firms</a:t>
            </a:r>
          </a:p>
          <a:p>
            <a:pPr marL="285750" indent="-285750">
              <a:lnSpc>
                <a:spcPct val="150000"/>
              </a:lnSpc>
              <a:buClr>
                <a:srgbClr val="CE3C3D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Part-time CFOs</a:t>
            </a:r>
          </a:p>
        </p:txBody>
      </p:sp>
    </p:spTree>
    <p:extLst>
      <p:ext uri="{BB962C8B-B14F-4D97-AF65-F5344CB8AC3E}">
        <p14:creationId xmlns:p14="http://schemas.microsoft.com/office/powerpoint/2010/main" val="224431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09DB4E89-E75C-441C-AAF9-7822E0895ED8}"/>
              </a:ext>
            </a:extLst>
          </p:cNvPr>
          <p:cNvCxnSpPr/>
          <p:nvPr/>
        </p:nvCxnSpPr>
        <p:spPr>
          <a:xfrm>
            <a:off x="4021289" y="1451303"/>
            <a:ext cx="0" cy="340360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D1D2A8D-3100-485F-890B-B47B13606516}"/>
              </a:ext>
            </a:extLst>
          </p:cNvPr>
          <p:cNvSpPr txBox="1"/>
          <p:nvPr/>
        </p:nvSpPr>
        <p:spPr>
          <a:xfrm>
            <a:off x="4648201" y="1491110"/>
            <a:ext cx="70539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Partnership </a:t>
            </a:r>
            <a:r>
              <a:rPr lang="en-US" b="1" dirty="0" smtClean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Benefits</a:t>
            </a:r>
          </a:p>
          <a:p>
            <a:pPr marL="285750" indent="-285750">
              <a:lnSpc>
                <a:spcPct val="200000"/>
              </a:lnSpc>
              <a:buClr>
                <a:srgbClr val="CE3C3D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Expand your service and product offerings</a:t>
            </a:r>
          </a:p>
          <a:p>
            <a:pPr marL="285750" indent="-285750">
              <a:lnSpc>
                <a:spcPct val="200000"/>
              </a:lnSpc>
              <a:buClr>
                <a:srgbClr val="CE3C3D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Focus on higher margin, client-centric activities</a:t>
            </a:r>
          </a:p>
          <a:p>
            <a:pPr marL="285750" indent="-285750">
              <a:lnSpc>
                <a:spcPct val="200000"/>
              </a:lnSpc>
              <a:buClr>
                <a:srgbClr val="CE3C3D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Grow without adding overhead</a:t>
            </a:r>
          </a:p>
          <a:p>
            <a:pPr marL="285750" indent="-285750">
              <a:lnSpc>
                <a:spcPct val="200000"/>
              </a:lnSpc>
              <a:buClr>
                <a:srgbClr val="CE3C3D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Access to our technology platform, scalable infrastructure and skills set</a:t>
            </a:r>
          </a:p>
          <a:p>
            <a:pPr marL="285750" indent="-285750">
              <a:lnSpc>
                <a:spcPct val="200000"/>
              </a:lnSpc>
              <a:buClr>
                <a:srgbClr val="CE3C3D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Secured portal - Available 24/7</a:t>
            </a:r>
          </a:p>
          <a:p>
            <a:pPr marL="285750" indent="-285750">
              <a:lnSpc>
                <a:spcPct val="200000"/>
              </a:lnSpc>
              <a:buClr>
                <a:srgbClr val="CE3C3D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Cost effective business model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D1D2A8D-3100-485F-890B-B47B13606516}"/>
              </a:ext>
            </a:extLst>
          </p:cNvPr>
          <p:cNvSpPr txBox="1"/>
          <p:nvPr/>
        </p:nvSpPr>
        <p:spPr>
          <a:xfrm>
            <a:off x="720005" y="1798886"/>
            <a:ext cx="330128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Partner Portal </a:t>
            </a:r>
            <a:r>
              <a:rPr lang="en-US" b="1" dirty="0" smtClean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Features</a:t>
            </a:r>
          </a:p>
          <a:p>
            <a:pPr marL="285750" indent="-285750">
              <a:lnSpc>
                <a:spcPct val="200000"/>
              </a:lnSpc>
              <a:buClr>
                <a:srgbClr val="CE3C3D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Manage clients</a:t>
            </a:r>
          </a:p>
          <a:p>
            <a:pPr marL="285750" indent="-285750">
              <a:lnSpc>
                <a:spcPct val="150000"/>
              </a:lnSpc>
              <a:buClr>
                <a:srgbClr val="CE3C3D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Benchmarking</a:t>
            </a:r>
          </a:p>
          <a:p>
            <a:pPr marL="285750" indent="-285750">
              <a:lnSpc>
                <a:spcPct val="150000"/>
              </a:lnSpc>
              <a:buClr>
                <a:srgbClr val="CE3C3D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Special client reporting</a:t>
            </a:r>
          </a:p>
          <a:p>
            <a:pPr marL="285750" indent="-285750">
              <a:lnSpc>
                <a:spcPct val="150000"/>
              </a:lnSpc>
              <a:buClr>
                <a:srgbClr val="CE3C3D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Single login</a:t>
            </a:r>
          </a:p>
          <a:p>
            <a:pPr marL="285750" indent="-285750">
              <a:lnSpc>
                <a:spcPct val="150000"/>
              </a:lnSpc>
              <a:buClr>
                <a:srgbClr val="CE3C3D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Customizable</a:t>
            </a:r>
          </a:p>
          <a:p>
            <a:pPr marL="285750" indent="-285750">
              <a:lnSpc>
                <a:spcPct val="150000"/>
              </a:lnSpc>
              <a:buClr>
                <a:srgbClr val="CE3C3D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Automated onboarding </a:t>
            </a:r>
          </a:p>
        </p:txBody>
      </p:sp>
    </p:spTree>
    <p:extLst>
      <p:ext uri="{BB962C8B-B14F-4D97-AF65-F5344CB8AC3E}">
        <p14:creationId xmlns:p14="http://schemas.microsoft.com/office/powerpoint/2010/main" val="200618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1D2A8D-3100-485F-890B-B47B13606516}"/>
              </a:ext>
            </a:extLst>
          </p:cNvPr>
          <p:cNvSpPr txBox="1"/>
          <p:nvPr/>
        </p:nvSpPr>
        <p:spPr>
          <a:xfrm>
            <a:off x="616482" y="474275"/>
            <a:ext cx="10726432" cy="587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24242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Applications We Work With</a:t>
            </a:r>
            <a:endParaRPr lang="en-US" sz="2400" b="1" dirty="0">
              <a:solidFill>
                <a:srgbClr val="242424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17171"/>
            <a:ext cx="10972800" cy="446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3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6298DFC-CB2A-4F0E-907E-0F127244C7D4}"/>
              </a:ext>
            </a:extLst>
          </p:cNvPr>
          <p:cNvSpPr txBox="1"/>
          <p:nvPr/>
        </p:nvSpPr>
        <p:spPr>
          <a:xfrm>
            <a:off x="845375" y="2951947"/>
            <a:ext cx="40062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18181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One Company</a:t>
            </a:r>
          </a:p>
          <a:p>
            <a:pPr algn="ctr"/>
            <a:r>
              <a:rPr lang="en-US" sz="2800" b="1" dirty="0">
                <a:solidFill>
                  <a:srgbClr val="18181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Limitless Possibilities</a:t>
            </a:r>
            <a:endParaRPr lang="en-IN" sz="2800" b="1" dirty="0">
              <a:solidFill>
                <a:srgbClr val="181818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6A34BC5-B1D7-4D4E-8B74-7FD5E75B5A3F}"/>
              </a:ext>
            </a:extLst>
          </p:cNvPr>
          <p:cNvSpPr txBox="1"/>
          <p:nvPr/>
        </p:nvSpPr>
        <p:spPr>
          <a:xfrm>
            <a:off x="7876801" y="2167116"/>
            <a:ext cx="298714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CE3C3D"/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Finance &amp; Accounting</a:t>
            </a:r>
          </a:p>
          <a:p>
            <a:pPr marL="285750" indent="-285750">
              <a:spcBef>
                <a:spcPts val="1200"/>
              </a:spcBef>
              <a:buClr>
                <a:srgbClr val="CE3C3D"/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IT Solutions</a:t>
            </a:r>
          </a:p>
          <a:p>
            <a:pPr marL="285750" indent="-285750">
              <a:spcBef>
                <a:spcPts val="1200"/>
              </a:spcBef>
              <a:buClr>
                <a:srgbClr val="CE3C3D"/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Insight360</a:t>
            </a:r>
          </a:p>
          <a:p>
            <a:pPr marL="285750" indent="-285750">
              <a:spcBef>
                <a:spcPts val="1200"/>
              </a:spcBef>
              <a:buClr>
                <a:srgbClr val="CE3C3D"/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Audio Visual Services</a:t>
            </a:r>
          </a:p>
          <a:p>
            <a:pPr marL="285750" indent="-285750">
              <a:spcBef>
                <a:spcPts val="1200"/>
              </a:spcBef>
              <a:buClr>
                <a:srgbClr val="CE3C3D"/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Medical Billing</a:t>
            </a:r>
          </a:p>
          <a:p>
            <a:pPr marL="285750" indent="-285750">
              <a:spcBef>
                <a:spcPts val="1200"/>
              </a:spcBef>
              <a:buClr>
                <a:srgbClr val="CE3C3D"/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Data Management</a:t>
            </a:r>
          </a:p>
        </p:txBody>
      </p:sp>
    </p:spTree>
    <p:extLst>
      <p:ext uri="{BB962C8B-B14F-4D97-AF65-F5344CB8AC3E}">
        <p14:creationId xmlns:p14="http://schemas.microsoft.com/office/powerpoint/2010/main" val="247232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927" y="1984213"/>
            <a:ext cx="7620146" cy="2889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000" b="1" dirty="0">
                <a:latin typeface="PT Root UI" panose="020B0303020202020204" pitchFamily="34" charset="0"/>
                <a:ea typeface="PT Root UI" panose="020B0303020202020204" pitchFamily="34" charset="0"/>
              </a:rPr>
              <a:t>Contact us for a complimentary analysis </a:t>
            </a:r>
          </a:p>
          <a:p>
            <a:pPr algn="ctr">
              <a:spcBef>
                <a:spcPts val="600"/>
              </a:spcBef>
            </a:pPr>
            <a:r>
              <a:rPr lang="en-US" sz="2000" b="1" dirty="0">
                <a:latin typeface="PT Root UI" panose="020B0303020202020204" pitchFamily="34" charset="0"/>
                <a:ea typeface="PT Root UI" panose="020B0303020202020204" pitchFamily="34" charset="0"/>
              </a:rPr>
              <a:t>of your accounting system.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endParaRPr lang="en-US" sz="2000" b="1" dirty="0">
              <a:latin typeface="PT Root UI" panose="020B0303020202020204" pitchFamily="34" charset="0"/>
              <a:ea typeface="PT Root UI" panose="020B0303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3775B2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www.analytixaccounting.com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800 West Cummings Park, Suite 2000, Woburn, MA 01801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CE3C3D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sales@analytix.com </a:t>
            </a:r>
            <a:r>
              <a:rPr lang="en-US" sz="2000" dirty="0">
                <a:solidFill>
                  <a:srgbClr val="242424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|</a:t>
            </a:r>
            <a:r>
              <a:rPr lang="en-US" sz="2000" dirty="0">
                <a:solidFill>
                  <a:srgbClr val="CE3C3D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 </a:t>
            </a:r>
            <a:r>
              <a:rPr lang="en-IN" sz="2000" dirty="0">
                <a:solidFill>
                  <a:srgbClr val="CE3C3D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781.503.9002</a:t>
            </a:r>
            <a:endParaRPr lang="en-US" sz="2000" b="1" dirty="0">
              <a:solidFill>
                <a:srgbClr val="CE3C3D"/>
              </a:solidFill>
              <a:latin typeface="PT Root UI" panose="020B0303020202020204" pitchFamily="34" charset="0"/>
              <a:ea typeface="PT Root UI" panose="020B03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33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223" y="2971800"/>
            <a:ext cx="396755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3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C9EC35E-0615-44C0-A8A8-8D509192348B}"/>
              </a:ext>
            </a:extLst>
          </p:cNvPr>
          <p:cNvSpPr txBox="1"/>
          <p:nvPr/>
        </p:nvSpPr>
        <p:spPr>
          <a:xfrm>
            <a:off x="1872948" y="2936558"/>
            <a:ext cx="844610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18181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One Company, Limitless </a:t>
            </a:r>
            <a:r>
              <a:rPr lang="en-US" sz="2400" b="1" dirty="0" smtClean="0">
                <a:solidFill>
                  <a:srgbClr val="18181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Possibilities.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18181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Multi-divisional outsourcing solutions for business </a:t>
            </a:r>
            <a:r>
              <a:rPr lang="en-US" sz="2400" dirty="0" smtClean="0">
                <a:solidFill>
                  <a:srgbClr val="18181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agility.</a:t>
            </a:r>
            <a:endParaRPr lang="en-IN" sz="2400" b="1" dirty="0">
              <a:solidFill>
                <a:srgbClr val="181818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66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1D2A8D-3100-485F-890B-B47B13606516}"/>
              </a:ext>
            </a:extLst>
          </p:cNvPr>
          <p:cNvSpPr txBox="1"/>
          <p:nvPr/>
        </p:nvSpPr>
        <p:spPr>
          <a:xfrm>
            <a:off x="616482" y="474275"/>
            <a:ext cx="107264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24242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Who </a:t>
            </a:r>
            <a:r>
              <a:rPr lang="en-US" sz="2400" b="1" dirty="0" smtClean="0">
                <a:solidFill>
                  <a:srgbClr val="24242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We Are</a:t>
            </a:r>
            <a:r>
              <a:rPr lang="en-US" sz="2400" b="1" dirty="0">
                <a:solidFill>
                  <a:srgbClr val="24242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? </a:t>
            </a:r>
          </a:p>
          <a:p>
            <a:pPr marL="285750" indent="-285750">
              <a:lnSpc>
                <a:spcPct val="200000"/>
              </a:lnSpc>
              <a:buClr>
                <a:srgbClr val="CE3C3D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42424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End-to-end business solutions; including for SMBs</a:t>
            </a:r>
          </a:p>
          <a:p>
            <a:pPr marL="285750" indent="-285750">
              <a:lnSpc>
                <a:spcPct val="200000"/>
              </a:lnSpc>
              <a:buClr>
                <a:srgbClr val="CE3C3D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42424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Flexible and affordable advice – based on thorough understanding of client business</a:t>
            </a:r>
          </a:p>
          <a:p>
            <a:pPr marL="285750" indent="-285750">
              <a:lnSpc>
                <a:spcPct val="200000"/>
              </a:lnSpc>
              <a:buClr>
                <a:srgbClr val="CE3C3D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42424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Customized solutions to streamline operations, especially back-office, and boost productivity</a:t>
            </a:r>
          </a:p>
          <a:p>
            <a:pPr marL="285750" indent="-285750">
              <a:lnSpc>
                <a:spcPct val="200000"/>
              </a:lnSpc>
              <a:buClr>
                <a:srgbClr val="CE3C3D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42424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Dedicated expertise and robust infrastructure to deliver rapid resolution</a:t>
            </a:r>
          </a:p>
          <a:p>
            <a:pPr marL="285750" indent="-285750">
              <a:lnSpc>
                <a:spcPct val="200000"/>
              </a:lnSpc>
              <a:buClr>
                <a:srgbClr val="CE3C3D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42424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Proven track record of over a decade</a:t>
            </a:r>
          </a:p>
          <a:p>
            <a:pPr marL="285750" indent="-285750">
              <a:lnSpc>
                <a:spcPct val="200000"/>
              </a:lnSpc>
              <a:buClr>
                <a:srgbClr val="CE3C3D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42424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Client retention of over 95%</a:t>
            </a:r>
            <a:endParaRPr lang="en-IN" dirty="0">
              <a:solidFill>
                <a:srgbClr val="242424"/>
              </a:solidFill>
              <a:latin typeface="PT Root UI" panose="020B0303020202020204" pitchFamily="34" charset="0"/>
              <a:ea typeface="PT Root UI" panose="020B03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89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D1D2A8D-3100-485F-890B-B47B13606516}"/>
              </a:ext>
            </a:extLst>
          </p:cNvPr>
          <p:cNvSpPr txBox="1"/>
          <p:nvPr/>
        </p:nvSpPr>
        <p:spPr>
          <a:xfrm>
            <a:off x="616482" y="474275"/>
            <a:ext cx="8918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8181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We deliver technology driven accounting solutions covering a range of services:</a:t>
            </a:r>
            <a:endParaRPr lang="en-US" sz="2400" b="1" dirty="0" smtClean="0">
              <a:solidFill>
                <a:srgbClr val="181818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16482" y="1964289"/>
            <a:ext cx="1645920" cy="3114654"/>
            <a:chOff x="616482" y="1964289"/>
            <a:chExt cx="1645920" cy="3114654"/>
          </a:xfrm>
        </p:grpSpPr>
        <p:sp>
          <p:nvSpPr>
            <p:cNvPr id="5" name="Rectangle 4"/>
            <p:cNvSpPr/>
            <p:nvPr/>
          </p:nvSpPr>
          <p:spPr>
            <a:xfrm>
              <a:off x="616482" y="2695809"/>
              <a:ext cx="1645920" cy="2383134"/>
            </a:xfrm>
            <a:prstGeom prst="rect">
              <a:avLst/>
            </a:prstGeom>
            <a:solidFill>
              <a:srgbClr val="CE3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PT Root UI" panose="020B0303020202020204" pitchFamily="34" charset="0"/>
                  <a:ea typeface="PT Root UI" panose="020B0303020202020204" pitchFamily="34" charset="0"/>
                </a:rPr>
                <a:t>Bookkeeping</a:t>
              </a:r>
              <a:endParaRPr lang="en-US" dirty="0">
                <a:solidFill>
                  <a:schemeClr val="bg1"/>
                </a:solidFill>
                <a:latin typeface="PT Root UI" panose="020B0303020202020204" pitchFamily="34" charset="0"/>
                <a:ea typeface="PT Root UI" panose="020B0303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02570" y="1964289"/>
              <a:ext cx="1463040" cy="1463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330" y="2330049"/>
              <a:ext cx="731520" cy="731520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6301989" y="1964289"/>
            <a:ext cx="1645920" cy="3114654"/>
            <a:chOff x="6301989" y="1964289"/>
            <a:chExt cx="1645920" cy="3114654"/>
          </a:xfrm>
        </p:grpSpPr>
        <p:sp>
          <p:nvSpPr>
            <p:cNvPr id="13" name="Rectangle 12"/>
            <p:cNvSpPr/>
            <p:nvPr/>
          </p:nvSpPr>
          <p:spPr>
            <a:xfrm>
              <a:off x="6301989" y="2695809"/>
              <a:ext cx="1645920" cy="2383134"/>
            </a:xfrm>
            <a:prstGeom prst="rect">
              <a:avLst/>
            </a:prstGeom>
            <a:solidFill>
              <a:srgbClr val="CE3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PT Root UI" panose="020B0303020202020204" pitchFamily="34" charset="0"/>
                  <a:ea typeface="PT Root UI" panose="020B0303020202020204" pitchFamily="34" charset="0"/>
                </a:rPr>
                <a:t>Business </a:t>
              </a:r>
              <a:r>
                <a:rPr lang="en-US" dirty="0" smtClean="0">
                  <a:solidFill>
                    <a:schemeClr val="bg1"/>
                  </a:solidFill>
                  <a:latin typeface="PT Root UI" panose="020B0303020202020204" pitchFamily="34" charset="0"/>
                  <a:ea typeface="PT Root UI" panose="020B0303020202020204" pitchFamily="34" charset="0"/>
                </a:rPr>
                <a:t>Analytics</a:t>
              </a:r>
              <a:endParaRPr lang="en-US" dirty="0">
                <a:solidFill>
                  <a:schemeClr val="bg1"/>
                </a:solidFill>
                <a:latin typeface="PT Root UI" panose="020B0303020202020204" pitchFamily="34" charset="0"/>
                <a:ea typeface="PT Root UI" panose="020B0303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384191" y="1964289"/>
              <a:ext cx="1463040" cy="1463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9951" y="2330049"/>
              <a:ext cx="731520" cy="73152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2511651" y="1964289"/>
            <a:ext cx="1645920" cy="3114654"/>
            <a:chOff x="2511651" y="1964289"/>
            <a:chExt cx="1645920" cy="3114654"/>
          </a:xfrm>
        </p:grpSpPr>
        <p:sp>
          <p:nvSpPr>
            <p:cNvPr id="11" name="Rectangle 10"/>
            <p:cNvSpPr/>
            <p:nvPr/>
          </p:nvSpPr>
          <p:spPr>
            <a:xfrm>
              <a:off x="2511651" y="2695809"/>
              <a:ext cx="1645920" cy="2383134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PT Root UI" panose="020B0303020202020204" pitchFamily="34" charset="0"/>
                  <a:ea typeface="PT Root UI" panose="020B0303020202020204" pitchFamily="34" charset="0"/>
                </a:rPr>
                <a:t>Accounting</a:t>
              </a:r>
              <a:endParaRPr lang="en-US" dirty="0">
                <a:solidFill>
                  <a:schemeClr val="bg1"/>
                </a:solidFill>
                <a:latin typeface="PT Root UI" panose="020B0303020202020204" pitchFamily="34" charset="0"/>
                <a:ea typeface="PT Root UI" panose="020B0303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593739" y="1964289"/>
              <a:ext cx="1463040" cy="1463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499" y="2330049"/>
              <a:ext cx="731520" cy="73152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8197158" y="1964289"/>
            <a:ext cx="1645920" cy="3114654"/>
            <a:chOff x="8197158" y="1964289"/>
            <a:chExt cx="1645920" cy="3114654"/>
          </a:xfrm>
        </p:grpSpPr>
        <p:sp>
          <p:nvSpPr>
            <p:cNvPr id="14" name="Rectangle 13"/>
            <p:cNvSpPr/>
            <p:nvPr/>
          </p:nvSpPr>
          <p:spPr>
            <a:xfrm>
              <a:off x="8197158" y="2695809"/>
              <a:ext cx="1645920" cy="2383134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PT Root UI" panose="020B0303020202020204" pitchFamily="34" charset="0"/>
                  <a:ea typeface="PT Root UI" panose="020B0303020202020204" pitchFamily="34" charset="0"/>
                </a:rPr>
                <a:t>CFO</a:t>
              </a:r>
              <a:endParaRPr lang="en-US" dirty="0">
                <a:solidFill>
                  <a:schemeClr val="bg1"/>
                </a:solidFill>
                <a:latin typeface="PT Root UI" panose="020B0303020202020204" pitchFamily="34" charset="0"/>
                <a:ea typeface="PT Root UI" panose="020B030302020202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8283246" y="1964289"/>
              <a:ext cx="1463040" cy="1463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9006" y="2330049"/>
              <a:ext cx="731520" cy="73152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4406820" y="1964289"/>
            <a:ext cx="1645920" cy="3114654"/>
            <a:chOff x="4406820" y="1964289"/>
            <a:chExt cx="1645920" cy="3114654"/>
          </a:xfrm>
        </p:grpSpPr>
        <p:sp>
          <p:nvSpPr>
            <p:cNvPr id="12" name="Rectangle 11"/>
            <p:cNvSpPr/>
            <p:nvPr/>
          </p:nvSpPr>
          <p:spPr>
            <a:xfrm>
              <a:off x="4406820" y="2695809"/>
              <a:ext cx="1645920" cy="2383134"/>
            </a:xfrm>
            <a:prstGeom prst="rect">
              <a:avLst/>
            </a:prstGeom>
            <a:solidFill>
              <a:srgbClr val="3775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PT Root UI" panose="020B0303020202020204" pitchFamily="34" charset="0"/>
                  <a:ea typeface="PT Root UI" panose="020B0303020202020204" pitchFamily="34" charset="0"/>
                </a:rPr>
                <a:t>Controller</a:t>
              </a:r>
              <a:endParaRPr lang="en-US" dirty="0">
                <a:solidFill>
                  <a:schemeClr val="bg1"/>
                </a:solidFill>
                <a:latin typeface="PT Root UI" panose="020B0303020202020204" pitchFamily="34" charset="0"/>
                <a:ea typeface="PT Root UI" panose="020B0303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4492908" y="1964289"/>
              <a:ext cx="1463040" cy="1463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8668" y="2330049"/>
              <a:ext cx="731520" cy="73152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10092327" y="1964289"/>
            <a:ext cx="1645920" cy="3114654"/>
            <a:chOff x="10092327" y="1964289"/>
            <a:chExt cx="1645920" cy="3114654"/>
          </a:xfrm>
        </p:grpSpPr>
        <p:sp>
          <p:nvSpPr>
            <p:cNvPr id="15" name="Rectangle 14"/>
            <p:cNvSpPr/>
            <p:nvPr/>
          </p:nvSpPr>
          <p:spPr>
            <a:xfrm>
              <a:off x="10092327" y="2695809"/>
              <a:ext cx="1645920" cy="2383134"/>
            </a:xfrm>
            <a:prstGeom prst="rect">
              <a:avLst/>
            </a:prstGeom>
            <a:solidFill>
              <a:srgbClr val="3775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PT Root UI" panose="020B0303020202020204" pitchFamily="34" charset="0"/>
                  <a:ea typeface="PT Root UI" panose="020B0303020202020204" pitchFamily="34" charset="0"/>
                </a:rPr>
                <a:t>Accounting Systems </a:t>
              </a:r>
              <a:r>
                <a:rPr lang="en-US" dirty="0" smtClean="0">
                  <a:solidFill>
                    <a:schemeClr val="bg1"/>
                  </a:solidFill>
                  <a:latin typeface="PT Root UI" panose="020B0303020202020204" pitchFamily="34" charset="0"/>
                  <a:ea typeface="PT Root UI" panose="020B0303020202020204" pitchFamily="34" charset="0"/>
                </a:rPr>
                <a:t>Integration</a:t>
              </a:r>
              <a:endParaRPr lang="en-IN" dirty="0">
                <a:solidFill>
                  <a:schemeClr val="bg1"/>
                </a:solidFill>
                <a:latin typeface="PT Root UI" panose="020B0303020202020204" pitchFamily="34" charset="0"/>
                <a:ea typeface="PT Root UI" panose="020B0303020202020204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0178415" y="1964289"/>
              <a:ext cx="1463040" cy="1463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4175" y="2330049"/>
              <a:ext cx="731520" cy="73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270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1D2A8D-3100-485F-890B-B47B13606516}"/>
              </a:ext>
            </a:extLst>
          </p:cNvPr>
          <p:cNvSpPr txBox="1"/>
          <p:nvPr/>
        </p:nvSpPr>
        <p:spPr>
          <a:xfrm>
            <a:off x="616482" y="474275"/>
            <a:ext cx="89187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18181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Access CPA Expertise: Whenever, </a:t>
            </a:r>
            <a:r>
              <a:rPr lang="en-US" sz="2400" b="1" dirty="0" smtClean="0">
                <a:solidFill>
                  <a:srgbClr val="18181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Wherever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Promote Sustainable Growth, even in COVID-19 times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Empower Your Business to Stay Competitive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Assess, Understand, and Outline Your Unique Business Needs First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Customize Solutions: To Fit Your Business Needs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Benefits, Profit, and Grow from: Seamless, End-to-End Solutions</a:t>
            </a:r>
            <a:endParaRPr lang="en-IN" dirty="0">
              <a:solidFill>
                <a:srgbClr val="181818"/>
              </a:solidFill>
              <a:latin typeface="PT Root UI" panose="020B0303020202020204" pitchFamily="34" charset="0"/>
              <a:ea typeface="PT Root UI" panose="020B03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85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1231900"/>
            <a:ext cx="4394200" cy="4394200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>
            <a:off x="6096000" y="1727200"/>
            <a:ext cx="0" cy="3403600"/>
          </a:xfrm>
          <a:prstGeom prst="line">
            <a:avLst/>
          </a:prstGeom>
          <a:ln w="12700">
            <a:solidFill>
              <a:srgbClr val="23232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9A2A742F-B680-49D3-92BE-CB5CA37D7CCE}"/>
              </a:ext>
            </a:extLst>
          </p:cNvPr>
          <p:cNvSpPr/>
          <p:nvPr/>
        </p:nvSpPr>
        <p:spPr>
          <a:xfrm>
            <a:off x="6946901" y="2454349"/>
            <a:ext cx="4772134" cy="1949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Our integrated services, applications and operational tools address the specific needs of your business.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BD1D2A8D-3100-485F-890B-B47B13606516}"/>
              </a:ext>
            </a:extLst>
          </p:cNvPr>
          <p:cNvSpPr txBox="1"/>
          <p:nvPr/>
        </p:nvSpPr>
        <p:spPr>
          <a:xfrm>
            <a:off x="1636643" y="474275"/>
            <a:ext cx="8918714" cy="587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23232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Solutions </a:t>
            </a:r>
            <a:r>
              <a:rPr lang="en-US" sz="2400" b="1" dirty="0" smtClean="0">
                <a:solidFill>
                  <a:srgbClr val="23232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394009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3916A55-2DF0-4219-AB85-94757E28FC23}"/>
              </a:ext>
            </a:extLst>
          </p:cNvPr>
          <p:cNvSpPr txBox="1"/>
          <p:nvPr/>
        </p:nvSpPr>
        <p:spPr>
          <a:xfrm>
            <a:off x="7462204" y="2767281"/>
            <a:ext cx="3698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Custom-tailored </a:t>
            </a:r>
            <a:r>
              <a:rPr lang="en-US" sz="2000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solution for the unique business demands </a:t>
            </a:r>
          </a:p>
          <a:p>
            <a:pPr algn="ctr"/>
            <a:r>
              <a:rPr lang="en-US" sz="2000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and management concerns of specialized industries.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5" y="2956263"/>
            <a:ext cx="4572000" cy="94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09DB4E89-E75C-441C-AAF9-7822E0895ED8}"/>
              </a:ext>
            </a:extLst>
          </p:cNvPr>
          <p:cNvCxnSpPr/>
          <p:nvPr/>
        </p:nvCxnSpPr>
        <p:spPr>
          <a:xfrm>
            <a:off x="6350832" y="1451303"/>
            <a:ext cx="0" cy="340360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E38AC66-0B8E-4266-9DB4-832E8924F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7" y="1396013"/>
            <a:ext cx="4722098" cy="406597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D1D2A8D-3100-485F-890B-B47B13606516}"/>
              </a:ext>
            </a:extLst>
          </p:cNvPr>
          <p:cNvSpPr txBox="1"/>
          <p:nvPr/>
        </p:nvSpPr>
        <p:spPr>
          <a:xfrm>
            <a:off x="7077664" y="1151454"/>
            <a:ext cx="375362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Industries </a:t>
            </a:r>
            <a:r>
              <a:rPr lang="en-US" b="1" dirty="0" smtClean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Served:</a:t>
            </a:r>
          </a:p>
          <a:p>
            <a:pPr marL="285750" indent="-285750">
              <a:lnSpc>
                <a:spcPct val="200000"/>
              </a:lnSpc>
              <a:buClr>
                <a:srgbClr val="CE3C3D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Dental</a:t>
            </a:r>
          </a:p>
          <a:p>
            <a:pPr marL="285750" indent="-285750">
              <a:lnSpc>
                <a:spcPct val="150000"/>
              </a:lnSpc>
              <a:buClr>
                <a:srgbClr val="CE3C3D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Hospitality</a:t>
            </a:r>
          </a:p>
          <a:p>
            <a:pPr marL="285750" indent="-285750">
              <a:lnSpc>
                <a:spcPct val="150000"/>
              </a:lnSpc>
              <a:buClr>
                <a:srgbClr val="CE3C3D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Restaurants</a:t>
            </a:r>
          </a:p>
          <a:p>
            <a:pPr marL="285750" indent="-285750">
              <a:lnSpc>
                <a:spcPct val="150000"/>
              </a:lnSpc>
              <a:buClr>
                <a:srgbClr val="CE3C3D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DME</a:t>
            </a:r>
          </a:p>
          <a:p>
            <a:pPr marL="285750" indent="-285750">
              <a:lnSpc>
                <a:spcPct val="150000"/>
              </a:lnSpc>
              <a:buClr>
                <a:srgbClr val="CE3C3D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Audio Visual</a:t>
            </a:r>
          </a:p>
          <a:p>
            <a:pPr marL="285750" indent="-285750">
              <a:lnSpc>
                <a:spcPct val="150000"/>
              </a:lnSpc>
              <a:buClr>
                <a:srgbClr val="CE3C3D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Startup</a:t>
            </a:r>
          </a:p>
          <a:p>
            <a:pPr marL="285750" indent="-285750">
              <a:lnSpc>
                <a:spcPct val="150000"/>
              </a:lnSpc>
              <a:buClr>
                <a:srgbClr val="CE3C3D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Professional Services</a:t>
            </a:r>
          </a:p>
          <a:p>
            <a:pPr marL="285750" indent="-285750">
              <a:lnSpc>
                <a:spcPct val="150000"/>
              </a:lnSpc>
              <a:buClr>
                <a:srgbClr val="CE3C3D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Retail</a:t>
            </a:r>
          </a:p>
          <a:p>
            <a:pPr marL="285750" indent="-285750">
              <a:lnSpc>
                <a:spcPct val="150000"/>
              </a:lnSpc>
              <a:buClr>
                <a:srgbClr val="CE3C3D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Indoor Sporting Facilities</a:t>
            </a:r>
          </a:p>
          <a:p>
            <a:pPr marL="285750" indent="-285750">
              <a:lnSpc>
                <a:spcPct val="150000"/>
              </a:lnSpc>
              <a:buClr>
                <a:srgbClr val="CE3C3D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E-commerce</a:t>
            </a:r>
          </a:p>
          <a:p>
            <a:pPr marL="285750" indent="-285750">
              <a:lnSpc>
                <a:spcPct val="150000"/>
              </a:lnSpc>
              <a:buClr>
                <a:srgbClr val="CE3C3D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81818"/>
                </a:solidFill>
                <a:latin typeface="PT Root UI" panose="020B0303020202020204" pitchFamily="34" charset="0"/>
                <a:ea typeface="PT Root UI" panose="020B0303020202020204" pitchFamily="34" charset="0"/>
              </a:rPr>
              <a:t>Franchise</a:t>
            </a:r>
          </a:p>
        </p:txBody>
      </p:sp>
    </p:spTree>
    <p:extLst>
      <p:ext uri="{BB962C8B-B14F-4D97-AF65-F5344CB8AC3E}">
        <p14:creationId xmlns:p14="http://schemas.microsoft.com/office/powerpoint/2010/main" val="65750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1467" y="2429360"/>
            <a:ext cx="320819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600" dirty="0">
                <a:solidFill>
                  <a:srgbClr val="242424"/>
                </a:solidFill>
                <a:latin typeface="PT Root UI" panose="020B0303020202020204" pitchFamily="34" charset="0"/>
                <a:ea typeface="PT Root UI" panose="020B0303020202020204" pitchFamily="34" charset="0"/>
                <a:cs typeface="Calibri" panose="020F0502020204030204" pitchFamily="34" charset="0"/>
              </a:rPr>
              <a:t>Complete accounting and bookkeeping solution - from recording vendor bills to financial statement preparation</a:t>
            </a:r>
          </a:p>
          <a:p>
            <a:pPr algn="ctr"/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671651" y="2429360"/>
            <a:ext cx="3208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242424"/>
                </a:solidFill>
                <a:latin typeface="PT Root UI" panose="020B0303020202020204" pitchFamily="34" charset="0"/>
                <a:ea typeface="PT Root UI" panose="020B0303020202020204" pitchFamily="34" charset="0"/>
                <a:cs typeface="Calibri" panose="020F0502020204030204" pitchFamily="34" charset="0"/>
              </a:rPr>
              <a:t>Make your daily tasks, such as bill payment and payroll processing, fast and simple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21834" y="2429360"/>
            <a:ext cx="3208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242424"/>
                </a:solidFill>
                <a:latin typeface="PT Root UI" panose="020B0303020202020204" pitchFamily="34" charset="0"/>
                <a:ea typeface="PT Root UI" panose="020B0303020202020204" pitchFamily="34" charset="0"/>
                <a:cs typeface="Calibri" panose="020F0502020204030204" pitchFamily="34" charset="0"/>
              </a:rPr>
              <a:t>All your sales, cost and labor data   on one easy to use portal, updated daily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1467" y="4643680"/>
            <a:ext cx="3208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600" dirty="0">
                <a:solidFill>
                  <a:srgbClr val="242424"/>
                </a:solidFill>
                <a:latin typeface="PT Root UI" panose="020B0303020202020204" pitchFamily="34" charset="0"/>
                <a:ea typeface="PT Root UI" panose="020B0303020202020204" pitchFamily="34" charset="0"/>
                <a:cs typeface="Calibri" panose="020F0502020204030204" pitchFamily="34" charset="0"/>
              </a:rPr>
              <a:t>Only most relevant metrics and reports designed specifically for your industry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671651" y="4643680"/>
            <a:ext cx="3208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242424"/>
                </a:solidFill>
                <a:latin typeface="PT Root UI" panose="020B0303020202020204" pitchFamily="34" charset="0"/>
                <a:ea typeface="PT Root UI" panose="020B0303020202020204" pitchFamily="34" charset="0"/>
                <a:cs typeface="Calibri" panose="020F0502020204030204" pitchFamily="34" charset="0"/>
              </a:rPr>
              <a:t>Additional tools to save time on daily tasks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19617" y="4643680"/>
            <a:ext cx="3212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smtClean="0">
                <a:solidFill>
                  <a:srgbClr val="242424"/>
                </a:solidFill>
                <a:latin typeface="PT Root UI" panose="020B0303020202020204" pitchFamily="34" charset="0"/>
                <a:ea typeface="PT Root UI" panose="020B0303020202020204" pitchFamily="34" charset="0"/>
                <a:cs typeface="Calibri" panose="020F0502020204030204" pitchFamily="34" charset="0"/>
              </a:rPr>
              <a:t>Flexible </a:t>
            </a:r>
            <a:r>
              <a:rPr lang="en-US" altLang="en-US" sz="1600" dirty="0">
                <a:solidFill>
                  <a:srgbClr val="242424"/>
                </a:solidFill>
                <a:latin typeface="PT Root UI" panose="020B0303020202020204" pitchFamily="34" charset="0"/>
                <a:ea typeface="PT Root UI" panose="020B0303020202020204" pitchFamily="34" charset="0"/>
                <a:cs typeface="Calibri" panose="020F0502020204030204" pitchFamily="34" charset="0"/>
              </a:rPr>
              <a:t>packages tailored to your needs, with no long term commitment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D1D2A8D-3100-485F-890B-B47B13606516}"/>
              </a:ext>
            </a:extLst>
          </p:cNvPr>
          <p:cNvSpPr txBox="1"/>
          <p:nvPr/>
        </p:nvSpPr>
        <p:spPr>
          <a:xfrm>
            <a:off x="1636643" y="474275"/>
            <a:ext cx="8918714" cy="587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23232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Why Insight</a:t>
            </a:r>
            <a:r>
              <a:rPr lang="en-US" sz="2400" b="1" dirty="0" smtClean="0">
                <a:solidFill>
                  <a:srgbClr val="248AC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360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169" y="1576387"/>
            <a:ext cx="731520" cy="7315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986" y="3783577"/>
            <a:ext cx="731520" cy="7315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986" y="1587609"/>
            <a:ext cx="731520" cy="7315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169" y="3796616"/>
            <a:ext cx="731520" cy="7315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02" y="1585902"/>
            <a:ext cx="731520" cy="7315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02" y="3787576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5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397</Words>
  <Application>Microsoft Office PowerPoint</Application>
  <PresentationFormat>Widescreen</PresentationFormat>
  <Paragraphs>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Wingdings</vt:lpstr>
      <vt:lpstr>Arial</vt:lpstr>
      <vt:lpstr>Noto Sans</vt:lpstr>
      <vt:lpstr>Calibri Light</vt:lpstr>
      <vt:lpstr>PT Root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Saumil N. Trivedi</dc:creator>
  <cp:lastModifiedBy>Saumil N. Trivedi</cp:lastModifiedBy>
  <cp:revision>17</cp:revision>
  <dcterms:created xsi:type="dcterms:W3CDTF">2020-07-03T09:25:27Z</dcterms:created>
  <dcterms:modified xsi:type="dcterms:W3CDTF">2020-10-16T10:08:56Z</dcterms:modified>
</cp:coreProperties>
</file>